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bit.ly/r-wrangle-for-ioos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Shape 9"/>
          <p:cNvSpPr txBox="1"/>
          <p:nvPr/>
        </p:nvSpPr>
        <p:spPr>
          <a:xfrm>
            <a:off x="6244600" y="4739425"/>
            <a:ext cx="2564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slides: </a:t>
            </a:r>
            <a:r>
              <a:rPr lang="en" u="sng">
                <a:solidFill>
                  <a:schemeClr val="hlink"/>
                </a:solidFill>
                <a:hlinkClick r:id="rId13"/>
              </a:rPr>
              <a:t>bit.ly/r-wrangle-for-ioos</a:t>
            </a:r>
            <a:r>
              <a:rPr lang="en"/>
              <a:t>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ytimes.com/2014/08/18/technology/for-big-data-scientists-hurdle-to-insights-is-janitor-work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adv-r.had.co.nz/Functional-programming.html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cran.r-project.org/web/packages/tidyverse/vignettes/manifesto.html" TargetMode="External"/><Relationship Id="rId4" Type="http://schemas.openxmlformats.org/officeDocument/2006/relationships/hyperlink" Target="https://blog.codinghorror.com/falling-into-the-pit-of-success/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.com" TargetMode="External"/><Relationship Id="rId3" Type="http://schemas.openxmlformats.org/officeDocument/2006/relationships/hyperlink" Target="http://r4ds.had.co.nz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r4ds.had.co.nz" TargetMode="External"/><Relationship Id="rId9" Type="http://schemas.openxmlformats.org/officeDocument/2006/relationships/hyperlink" Target="http://stackoverflow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best.github.io/ioos-bio-tidyr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tacarpentry.org/R-ecology-lesson/03-dplyr.html#reshaping_with_gather_and_spread" TargetMode="External"/><Relationship Id="rId5" Type="http://schemas.openxmlformats.org/officeDocument/2006/relationships/hyperlink" Target="http://ohi-science.org/data-science-training/dplyr.html#group_by-operates-on-groups" TargetMode="External"/><Relationship Id="rId4" Type="http://schemas.openxmlformats.org/officeDocument/2006/relationships/hyperlink" Target="https://marinebon.github.io/sbc-datase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43675"/>
            <a:ext cx="1143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464100" y="2793200"/>
            <a:ext cx="8520600" cy="9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in R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464100" y="3824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Best &lt;ben@ecoquants.com&gt;</a:t>
            </a:r>
            <a:endParaRPr/>
          </a:p>
        </p:txBody>
      </p:sp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43312"/>
            <a:ext cx="1143001" cy="13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2384100" y="2325100"/>
            <a:ext cx="4375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lang="en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tidyverse</a:t>
            </a:r>
            <a:r>
              <a:rPr lang="en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00" y="43313"/>
            <a:ext cx="1143001" cy="132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2501" y="1024725"/>
            <a:ext cx="11430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5500" y="1024363"/>
            <a:ext cx="1143001" cy="132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38499" y="1024736"/>
            <a:ext cx="1143000" cy="1323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Big-Data Scientists, ‘Janitor Work’ Is Key Hurdle to Insights</a:t>
            </a:r>
            <a:endParaRPr sz="2400"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568875"/>
            <a:ext cx="3999900" cy="30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“Data scientists, according to interviews and expert estimates, spend from </a:t>
            </a:r>
            <a:r>
              <a:rPr lang="en" sz="1800">
                <a:solidFill>
                  <a:srgbClr val="FFFF00"/>
                </a:solidFill>
              </a:rPr>
              <a:t>50 to 80 percent</a:t>
            </a:r>
            <a:r>
              <a:rPr lang="en" sz="1800"/>
              <a:t> of their time mired in the mundane labor of </a:t>
            </a:r>
            <a:r>
              <a:rPr lang="en" sz="1800">
                <a:solidFill>
                  <a:srgbClr val="FFFF00"/>
                </a:solidFill>
              </a:rPr>
              <a:t>collecting and preparing data</a:t>
            </a:r>
            <a:r>
              <a:rPr lang="en" sz="1800"/>
              <a:t>, before it can be explored for useful information.” –– NY Times (2014)</a:t>
            </a:r>
            <a:endParaRPr sz="18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398725"/>
            <a:ext cx="4527600" cy="3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11700" y="1017725"/>
            <a:ext cx="8757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nytimes.com/2014/08/18/technology/for-big-data-scientists-hurdle-to-insights-is-janitor-work.html</a:t>
            </a: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210025" y="293075"/>
            <a:ext cx="8802900" cy="26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“Happy families are all alike; every unhappy family is unhappy in its own way.” </a:t>
            </a:r>
            <a:br>
              <a:rPr lang="en" sz="3400"/>
            </a:br>
            <a:r>
              <a:rPr lang="en" sz="3400"/>
              <a:t>–– Leo Tolstoy</a:t>
            </a:r>
            <a:endParaRPr sz="3400"/>
          </a:p>
        </p:txBody>
      </p:sp>
      <p:grpSp>
        <p:nvGrpSpPr>
          <p:cNvPr id="78" name="Shape 78"/>
          <p:cNvGrpSpPr/>
          <p:nvPr/>
        </p:nvGrpSpPr>
        <p:grpSpPr>
          <a:xfrm>
            <a:off x="0" y="2506875"/>
            <a:ext cx="9144000" cy="2636700"/>
            <a:chOff x="0" y="2506875"/>
            <a:chExt cx="9144000" cy="2636700"/>
          </a:xfrm>
        </p:grpSpPr>
        <p:sp>
          <p:nvSpPr>
            <p:cNvPr id="79" name="Shape 79"/>
            <p:cNvSpPr txBox="1"/>
            <p:nvPr/>
          </p:nvSpPr>
          <p:spPr>
            <a:xfrm>
              <a:off x="0" y="2506875"/>
              <a:ext cx="9144000" cy="26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dk1"/>
                  </a:solidFill>
                </a:rPr>
                <a:t>“Tidy datasets are all alike, but every messy dataset is messy in its own way.” </a:t>
              </a:r>
              <a:br>
                <a:rPr lang="en" sz="3400">
                  <a:solidFill>
                    <a:schemeClr val="dk1"/>
                  </a:solidFill>
                </a:rPr>
              </a:br>
              <a:r>
                <a:rPr lang="en" sz="3400">
                  <a:solidFill>
                    <a:schemeClr val="dk1"/>
                  </a:solidFill>
                </a:rPr>
                <a:t>–– Hadley Wickham</a:t>
              </a:r>
              <a:endParaRPr sz="3400">
                <a:solidFill>
                  <a:schemeClr val="dk1"/>
                </a:solidFill>
              </a:endParaRPr>
            </a:p>
          </p:txBody>
        </p:sp>
        <p:pic>
          <p:nvPicPr>
            <p:cNvPr id="80" name="Shape 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125" y="3740675"/>
              <a:ext cx="1196350" cy="1196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" name="Shape 81"/>
          <p:cNvPicPr preferRelativeResize="0"/>
          <p:nvPr/>
        </p:nvPicPr>
        <p:blipFill rotWithShape="1">
          <a:blip r:embed="rId4">
            <a:alphaModFix/>
          </a:blip>
          <a:srcRect b="3446"/>
          <a:stretch/>
        </p:blipFill>
        <p:spPr>
          <a:xfrm>
            <a:off x="210025" y="1751925"/>
            <a:ext cx="1137549" cy="109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Manifesto</a:t>
            </a: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847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Reuse existing data structures</a:t>
            </a:r>
            <a:br>
              <a:rPr lang="en"/>
            </a:b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Compose simple functions with the pipe</a:t>
            </a:r>
            <a:br>
              <a:rPr lang="en"/>
            </a:b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Embrace functional programming</a:t>
            </a:r>
            <a:br>
              <a:rPr lang="en"/>
            </a:b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for humans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925" y="1287000"/>
            <a:ext cx="4063375" cy="30475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4681400" y="4356850"/>
            <a:ext cx="4416300" cy="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blog.codinghorror.com/falling-into-the-pit-of-success</a:t>
            </a:r>
            <a:r>
              <a:rPr lang="en"/>
              <a:t> </a:t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5895175" y="1721275"/>
            <a:ext cx="2113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Fall into the Pit of Success</a:t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311700" y="759800"/>
            <a:ext cx="60864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cran.r-project.org/web/packages/tidyverse/vignettes/manifesto.html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425" y="1231250"/>
            <a:ext cx="757550" cy="87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4525" y="2307550"/>
            <a:ext cx="757550" cy="8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8526" y="3182300"/>
            <a:ext cx="1033350" cy="102214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3159000" y="4182150"/>
            <a:ext cx="7575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”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1413500" y="1187800"/>
            <a:ext cx="5822375" cy="2828400"/>
            <a:chOff x="1413500" y="1187800"/>
            <a:chExt cx="5822375" cy="2828400"/>
          </a:xfrm>
        </p:grpSpPr>
        <p:sp>
          <p:nvSpPr>
            <p:cNvPr id="103" name="Shape 103"/>
            <p:cNvSpPr/>
            <p:nvPr/>
          </p:nvSpPr>
          <p:spPr>
            <a:xfrm>
              <a:off x="2456875" y="1187800"/>
              <a:ext cx="4779000" cy="2400900"/>
            </a:xfrm>
            <a:prstGeom prst="roundRect">
              <a:avLst>
                <a:gd name="adj" fmla="val 16667"/>
              </a:avLst>
            </a:prstGeom>
            <a:solidFill>
              <a:srgbClr val="66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4" name="Shape 104"/>
            <p:cNvCxnSpPr>
              <a:stCxn id="105" idx="3"/>
              <a:endCxn id="106" idx="1"/>
            </p:cNvCxnSpPr>
            <p:nvPr/>
          </p:nvCxnSpPr>
          <p:spPr>
            <a:xfrm>
              <a:off x="1875800" y="2835100"/>
              <a:ext cx="875400" cy="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7" name="Shape 107"/>
            <p:cNvCxnSpPr>
              <a:stCxn id="108" idx="2"/>
              <a:endCxn id="105" idx="0"/>
            </p:cNvCxnSpPr>
            <p:nvPr/>
          </p:nvCxnSpPr>
          <p:spPr>
            <a:xfrm>
              <a:off x="1413500" y="1721613"/>
              <a:ext cx="0" cy="9168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9" name="Shape 109"/>
            <p:cNvCxnSpPr>
              <a:stCxn id="103" idx="2"/>
              <a:endCxn id="110" idx="0"/>
            </p:cNvCxnSpPr>
            <p:nvPr/>
          </p:nvCxnSpPr>
          <p:spPr>
            <a:xfrm>
              <a:off x="4846375" y="3588700"/>
              <a:ext cx="0" cy="4275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11" name="Shape 111"/>
            <p:cNvSpPr/>
            <p:nvPr/>
          </p:nvSpPr>
          <p:spPr>
            <a:xfrm>
              <a:off x="3459650" y="1654650"/>
              <a:ext cx="733600" cy="925325"/>
            </a:xfrm>
            <a:custGeom>
              <a:avLst/>
              <a:gdLst/>
              <a:ahLst/>
              <a:cxnLst/>
              <a:rect l="0" t="0" r="0" b="0"/>
              <a:pathLst>
                <a:path w="29344" h="37013" extrusionOk="0">
                  <a:moveTo>
                    <a:pt x="0" y="37013"/>
                  </a:moveTo>
                  <a:cubicBezTo>
                    <a:pt x="1111" y="32455"/>
                    <a:pt x="1778" y="15838"/>
                    <a:pt x="6669" y="9670"/>
                  </a:cubicBezTo>
                  <a:cubicBezTo>
                    <a:pt x="11559" y="3501"/>
                    <a:pt x="25564" y="1611"/>
                    <a:pt x="29344" y="0"/>
                  </a:cubicBezTo>
                </a:path>
              </a:pathLst>
            </a:cu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lg" len="lg"/>
              <a:tailEnd type="stealth" w="lg" len="lg"/>
            </a:ln>
          </p:spPr>
        </p:sp>
        <p:sp>
          <p:nvSpPr>
            <p:cNvPr id="112" name="Shape 112"/>
            <p:cNvSpPr/>
            <p:nvPr/>
          </p:nvSpPr>
          <p:spPr>
            <a:xfrm rot="5400000">
              <a:off x="5396905" y="1599532"/>
              <a:ext cx="992047" cy="902192"/>
            </a:xfrm>
            <a:custGeom>
              <a:avLst/>
              <a:gdLst/>
              <a:ahLst/>
              <a:cxnLst/>
              <a:rect l="0" t="0" r="0" b="0"/>
              <a:pathLst>
                <a:path w="29344" h="37013" extrusionOk="0">
                  <a:moveTo>
                    <a:pt x="0" y="37013"/>
                  </a:moveTo>
                  <a:cubicBezTo>
                    <a:pt x="1111" y="32455"/>
                    <a:pt x="1778" y="15838"/>
                    <a:pt x="6669" y="9670"/>
                  </a:cubicBezTo>
                  <a:cubicBezTo>
                    <a:pt x="11559" y="3501"/>
                    <a:pt x="25564" y="1611"/>
                    <a:pt x="29344" y="0"/>
                  </a:cubicBezTo>
                </a:path>
              </a:pathLst>
            </a:cu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lg" len="lg"/>
              <a:tailEnd type="stealth" w="lg" len="lg"/>
            </a:ln>
          </p:spPr>
        </p:sp>
        <p:sp>
          <p:nvSpPr>
            <p:cNvPr id="113" name="Shape 113"/>
            <p:cNvSpPr/>
            <p:nvPr/>
          </p:nvSpPr>
          <p:spPr>
            <a:xfrm>
              <a:off x="3684725" y="3063475"/>
              <a:ext cx="2517575" cy="292125"/>
            </a:xfrm>
            <a:custGeom>
              <a:avLst/>
              <a:gdLst/>
              <a:ahLst/>
              <a:cxnLst/>
              <a:rect l="0" t="0" r="0" b="0"/>
              <a:pathLst>
                <a:path w="100703" h="11685" extrusionOk="0">
                  <a:moveTo>
                    <a:pt x="100703" y="667"/>
                  </a:moveTo>
                  <a:cubicBezTo>
                    <a:pt x="91811" y="2501"/>
                    <a:pt x="64134" y="11782"/>
                    <a:pt x="47351" y="11671"/>
                  </a:cubicBezTo>
                  <a:cubicBezTo>
                    <a:pt x="30567" y="11559"/>
                    <a:pt x="7891" y="1945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CCCCCC"/>
              </a:solidFill>
              <a:prstDash val="solid"/>
              <a:round/>
              <a:headEnd type="none" w="lg" len="lg"/>
              <a:tailEnd type="stealth" w="lg" len="lg"/>
            </a:ln>
          </p:spPr>
        </p:sp>
      </p:grp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Tidyverse process</a:t>
            </a: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4036375" y="4016175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Communicate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971900" y="1328013"/>
            <a:ext cx="88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Import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5506025" y="2638300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Model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951200" y="2638300"/>
            <a:ext cx="924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Tidy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2751100" y="2638300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Transform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4036375" y="1328013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Visualize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2456875" y="1202725"/>
            <a:ext cx="122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Program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825" y="118300"/>
            <a:ext cx="1603325" cy="160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Shape 120"/>
          <p:cNvGrpSpPr/>
          <p:nvPr/>
        </p:nvGrpSpPr>
        <p:grpSpPr>
          <a:xfrm>
            <a:off x="1102325" y="467325"/>
            <a:ext cx="6133425" cy="4456700"/>
            <a:chOff x="1102325" y="467325"/>
            <a:chExt cx="6133425" cy="4456700"/>
          </a:xfrm>
        </p:grpSpPr>
        <p:sp>
          <p:nvSpPr>
            <p:cNvPr id="121" name="Shape 121"/>
            <p:cNvSpPr txBox="1"/>
            <p:nvPr/>
          </p:nvSpPr>
          <p:spPr>
            <a:xfrm>
              <a:off x="1102325" y="1581300"/>
              <a:ext cx="1354500" cy="9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readr, readxl</a:t>
              </a:r>
              <a:endParaRPr>
                <a:solidFill>
                  <a:schemeClr val="lt2"/>
                </a:solidFill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DBI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jsonlite, httr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 i="1">
                  <a:solidFill>
                    <a:schemeClr val="lt2"/>
                  </a:solidFill>
                </a:rPr>
                <a:t>googledrive</a:t>
              </a:r>
              <a:endParaRPr i="1">
                <a:solidFill>
                  <a:schemeClr val="lt2"/>
                </a:solidFill>
              </a:endParaRP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1102325" y="2953950"/>
              <a:ext cx="709800" cy="9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tibble</a:t>
              </a:r>
              <a:endParaRPr>
                <a:solidFill>
                  <a:schemeClr val="lt2"/>
                </a:solidFill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dplyr</a:t>
              </a:r>
              <a:endParaRPr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tidyr</a:t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2649300" y="1528075"/>
              <a:ext cx="16596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purrr</a:t>
              </a:r>
              <a:endParaRPr>
                <a:solidFill>
                  <a:schemeClr val="lt2"/>
                </a:solidFill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glue</a:t>
              </a:r>
              <a:endParaRPr>
                <a:solidFill>
                  <a:schemeClr val="lt2"/>
                </a:solidFill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rlang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 i="1">
                  <a:solidFill>
                    <a:schemeClr val="lt2"/>
                  </a:solidFill>
                </a:rPr>
                <a:t>fs</a:t>
              </a:r>
              <a:endParaRPr i="1">
                <a:solidFill>
                  <a:schemeClr val="lt2"/>
                </a:solidFill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chemeClr val="lt2"/>
                  </a:solidFill>
                </a:rPr>
                <a:t>devtools, usethis</a:t>
              </a:r>
              <a:endParaRPr i="1"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4" name="Shape 124"/>
            <p:cNvSpPr txBox="1"/>
            <p:nvPr/>
          </p:nvSpPr>
          <p:spPr>
            <a:xfrm>
              <a:off x="3043875" y="2953950"/>
              <a:ext cx="9246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dplyr</a:t>
              </a:r>
              <a:endParaRPr>
                <a:solidFill>
                  <a:schemeClr val="lt2"/>
                </a:solidFill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forcats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lubridate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hms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>
                  <a:solidFill>
                    <a:schemeClr val="lt2"/>
                  </a:solidFill>
                </a:rPr>
                <a:t>stringr</a:t>
              </a:r>
              <a:endParaRPr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5" name="Shape 125"/>
            <p:cNvSpPr txBox="1"/>
            <p:nvPr/>
          </p:nvSpPr>
          <p:spPr>
            <a:xfrm>
              <a:off x="4384075" y="1644975"/>
              <a:ext cx="1272300" cy="12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ggplot2</a:t>
              </a:r>
              <a:endParaRPr>
                <a:solidFill>
                  <a:schemeClr val="lt2"/>
                </a:solidFill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chemeClr val="lt2"/>
                  </a:solidFill>
                </a:rPr>
                <a:t>ggraph</a:t>
              </a:r>
              <a:br>
                <a:rPr lang="en">
                  <a:solidFill>
                    <a:schemeClr val="lt2"/>
                  </a:solidFill>
                </a:rPr>
              </a:br>
              <a:r>
                <a:rPr lang="en" i="1">
                  <a:solidFill>
                    <a:schemeClr val="lt2"/>
                  </a:solidFill>
                </a:rPr>
                <a:t>ggmap</a:t>
              </a:r>
              <a:endParaRPr i="1">
                <a:solidFill>
                  <a:schemeClr val="lt2"/>
                </a:solidFill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chemeClr val="lt2"/>
                  </a:solidFill>
                </a:rPr>
                <a:t>htmlwidgets:</a:t>
              </a:r>
              <a:br>
                <a:rPr lang="en" i="1">
                  <a:solidFill>
                    <a:schemeClr val="lt2"/>
                  </a:solidFill>
                </a:rPr>
              </a:br>
              <a:r>
                <a:rPr lang="en" i="1">
                  <a:solidFill>
                    <a:schemeClr val="lt2"/>
                  </a:solidFill>
                </a:rPr>
                <a:t>  plotly</a:t>
              </a:r>
              <a:br>
                <a:rPr lang="en" i="1">
                  <a:solidFill>
                    <a:schemeClr val="lt2"/>
                  </a:solidFill>
                </a:rPr>
              </a:br>
              <a:r>
                <a:rPr lang="en" i="1">
                  <a:solidFill>
                    <a:schemeClr val="lt2"/>
                  </a:solidFill>
                </a:rPr>
                <a:t>  leaflet</a:t>
              </a:r>
              <a:endParaRPr i="1"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chemeClr val="lt2"/>
                  </a:solidFill>
                </a:rPr>
                <a:t>  dygraphs</a:t>
              </a:r>
              <a:br>
                <a:rPr lang="en" i="1">
                  <a:solidFill>
                    <a:schemeClr val="lt2"/>
                  </a:solidFill>
                </a:rPr>
              </a:b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6010450" y="2953950"/>
              <a:ext cx="924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broom</a:t>
              </a:r>
              <a:endParaRPr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modelr</a:t>
              </a:r>
              <a:br>
                <a:rPr lang="en">
                  <a:solidFill>
                    <a:schemeClr val="lt2"/>
                  </a:solidFill>
                </a:rPr>
              </a:b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7" name="Shape 127"/>
            <p:cNvSpPr txBox="1"/>
            <p:nvPr/>
          </p:nvSpPr>
          <p:spPr>
            <a:xfrm>
              <a:off x="1812125" y="3639175"/>
              <a:ext cx="1060500" cy="11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rgbClr val="FFFFFF"/>
                  </a:solidFill>
                </a:rPr>
                <a:t>Spatial</a:t>
              </a:r>
              <a:br>
                <a:rPr lang="en" i="1">
                  <a:solidFill>
                    <a:schemeClr val="lt2"/>
                  </a:solidFill>
                </a:rPr>
              </a:br>
              <a:r>
                <a:rPr lang="en" i="1">
                  <a:solidFill>
                    <a:schemeClr val="lt2"/>
                  </a:solidFill>
                </a:rPr>
                <a:t>rgdal</a:t>
              </a:r>
              <a:br>
                <a:rPr lang="en" i="1">
                  <a:solidFill>
                    <a:schemeClr val="lt2"/>
                  </a:solidFill>
                </a:rPr>
              </a:br>
              <a:r>
                <a:rPr lang="en" i="1">
                  <a:solidFill>
                    <a:schemeClr val="lt2"/>
                  </a:solidFill>
                </a:rPr>
                <a:t>sp -&gt; sf</a:t>
              </a:r>
              <a:endParaRPr i="1"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chemeClr val="lt2"/>
                  </a:solidFill>
                </a:rPr>
                <a:t>raster</a:t>
              </a:r>
              <a:endParaRPr i="1"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4141975" y="4351325"/>
              <a:ext cx="1970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chemeClr val="lt2"/>
                  </a:solidFill>
                </a:rPr>
                <a:t>knitr, rmarkdown</a:t>
              </a:r>
              <a:endParaRPr i="1"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chemeClr val="lt2"/>
                  </a:solidFill>
                </a:rPr>
                <a:t>DT</a:t>
              </a:r>
              <a:br>
                <a:rPr lang="en" i="1">
                  <a:solidFill>
                    <a:schemeClr val="lt2"/>
                  </a:solidFill>
                </a:rPr>
              </a:br>
              <a:r>
                <a:rPr lang="en" i="1">
                  <a:solidFill>
                    <a:schemeClr val="lt2"/>
                  </a:solidFill>
                </a:rPr>
                <a:t>shiny</a:t>
              </a:r>
              <a:br>
                <a:rPr lang="en">
                  <a:solidFill>
                    <a:schemeClr val="lt2"/>
                  </a:solidFill>
                </a:rPr>
              </a:br>
              <a:br>
                <a:rPr lang="en">
                  <a:solidFill>
                    <a:schemeClr val="lt2"/>
                  </a:solidFill>
                </a:rPr>
              </a:br>
              <a:endParaRPr>
                <a:solidFill>
                  <a:schemeClr val="lt2"/>
                </a:solidFill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3182750" y="467325"/>
              <a:ext cx="4053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</a:rPr>
                <a:t> &amp; packages </a:t>
              </a:r>
              <a:r>
                <a:rPr lang="en" i="1">
                  <a:solidFill>
                    <a:schemeClr val="dk1"/>
                  </a:solidFill>
                </a:rPr>
                <a:t>(unofficial in italics)</a:t>
              </a:r>
              <a:endParaRPr i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Cheatsheets are 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RStudio: Help &gt; Cheatsheets &gt; Data wrangling with dplyr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525" y="271196"/>
            <a:ext cx="1012375" cy="9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50" y="1599125"/>
            <a:ext cx="4182222" cy="32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3554" y="1599140"/>
            <a:ext cx="4182222" cy="32316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38825" y="4176275"/>
            <a:ext cx="17517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r4ds.had.co.nz</a:t>
            </a:r>
            <a:r>
              <a:rPr lang="en"/>
              <a:t> </a:t>
            </a:r>
            <a:endParaRPr/>
          </a:p>
        </p:txBody>
      </p:sp>
      <p:pic>
        <p:nvPicPr>
          <p:cNvPr id="146" name="Shape 14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25" y="1384438"/>
            <a:ext cx="1874165" cy="2811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2826" y="1384426"/>
            <a:ext cx="2126093" cy="279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8756" y="1384412"/>
            <a:ext cx="2126094" cy="279049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696150" y="4176275"/>
            <a:ext cx="17517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g</a:t>
            </a:r>
            <a:r>
              <a:rPr lang="en" u="sng">
                <a:solidFill>
                  <a:schemeClr val="hlink"/>
                </a:solidFill>
                <a:hlinkClick r:id="rId8"/>
              </a:rPr>
              <a:t>oogle.com</a:t>
            </a:r>
            <a:r>
              <a:rPr lang="en"/>
              <a:t> 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498750" y="4195700"/>
            <a:ext cx="2126100" cy="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s</a:t>
            </a:r>
            <a:r>
              <a:rPr lang="en" u="sng">
                <a:solidFill>
                  <a:schemeClr val="hlink"/>
                </a:solidFill>
                <a:hlinkClick r:id="rId9"/>
              </a:rPr>
              <a:t>tackoverflow.com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1388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526125" y="2396425"/>
            <a:ext cx="8092800" cy="23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bbest.github.io/ioos-bio-tidyr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others:</a:t>
            </a:r>
            <a:endParaRPr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sbc-datasets</a:t>
            </a:r>
            <a:r>
              <a:rPr lang="en">
                <a:solidFill>
                  <a:schemeClr val="lt2"/>
                </a:solidFill>
              </a:rPr>
              <a:t>: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readr::read_csv(), summary(), View()</a:t>
            </a:r>
            <a:b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dplyr:: select(), filter(), mutate(), arrange(),</a:t>
            </a:r>
            <a:b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glue::glue(), lubridate::*, stringr::*</a:t>
            </a:r>
            <a:endParaRPr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OHI data-science-training</a:t>
            </a:r>
            <a:r>
              <a:rPr lang="en">
                <a:solidFill>
                  <a:schemeClr val="lt2"/>
                </a:solidFill>
              </a:rPr>
              <a:t>: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dplyr:: group_by(), summarize(), join()</a:t>
            </a:r>
            <a:endParaRPr>
              <a:solidFill>
                <a:schemeClr val="lt2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R-ecology-lesson</a:t>
            </a:r>
            <a:r>
              <a:rPr lang="en">
                <a:solidFill>
                  <a:schemeClr val="lt2"/>
                </a:solidFill>
              </a:rPr>
              <a:t>: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tidyr:: gather(), spread(), nest()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06225"/>
            <a:ext cx="2960085" cy="12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On-screen Show (16:9)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Courier New</vt:lpstr>
      <vt:lpstr>Simple Dark</vt:lpstr>
      <vt:lpstr>Data Wrangling in R</vt:lpstr>
      <vt:lpstr>For Big-Data Scientists, ‘Janitor Work’ Is Key Hurdle to Insights</vt:lpstr>
      <vt:lpstr>“Happy families are all alike; every unhappy family is unhappy in its own way.”  –– Leo Tolstoy</vt:lpstr>
      <vt:lpstr>Tidy Manifesto</vt:lpstr>
      <vt:lpstr>Tidyverse process</vt:lpstr>
      <vt:lpstr>Cheatsheets are </vt:lpstr>
      <vt:lpstr>Resources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 in R</dc:title>
  <dc:creator>Christopher Maronga</dc:creator>
  <cp:lastModifiedBy>Christopher Maronga</cp:lastModifiedBy>
  <cp:revision>1</cp:revision>
  <dcterms:modified xsi:type="dcterms:W3CDTF">2018-09-11T08:55:55Z</dcterms:modified>
</cp:coreProperties>
</file>